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94" r:id="rId2"/>
    <p:sldId id="258" r:id="rId3"/>
    <p:sldId id="259" r:id="rId4"/>
    <p:sldId id="283" r:id="rId5"/>
    <p:sldId id="279" r:id="rId6"/>
    <p:sldId id="281" r:id="rId7"/>
    <p:sldId id="282" r:id="rId8"/>
    <p:sldId id="284" r:id="rId9"/>
    <p:sldId id="285" r:id="rId10"/>
    <p:sldId id="260" r:id="rId11"/>
    <p:sldId id="272" r:id="rId12"/>
    <p:sldId id="273" r:id="rId13"/>
    <p:sldId id="286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9312" autoAdjust="0"/>
  </p:normalViewPr>
  <p:slideViewPr>
    <p:cSldViewPr snapToGrid="0">
      <p:cViewPr varScale="1">
        <p:scale>
          <a:sx n="77" d="100"/>
          <a:sy n="77" d="100"/>
        </p:scale>
        <p:origin x="138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22E7C-05FA-4B07-9A3E-26967016A603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85EB0-CA0C-4149-A730-6931A131D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13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p05</a:t>
            </a:r>
          </a:p>
          <a:p>
            <a:r>
              <a:rPr lang="en-US" dirty="0"/>
              <a:t>a-box-light.html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85EB0-CA0C-4149-A730-6931A131D0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0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8" name="Picture 37" descr="A colorful squares and lines&#10;&#10;Description automatically generated">
            <a:extLst>
              <a:ext uri="{FF2B5EF4-FFF2-40B4-BE49-F238E27FC236}">
                <a16:creationId xmlns:a16="http://schemas.microsoft.com/office/drawing/2014/main" id="{F19E26CD-2E53-0914-FE6B-3EE538E80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0897" y="1346268"/>
            <a:ext cx="5568285" cy="280947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b="1" dirty="0">
                <a:latin typeface="Calibri"/>
                <a:ea typeface="Calibri"/>
                <a:cs typeface="Calibri"/>
              </a:rPr>
              <a:t>Cameras and lights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9341" y="4251279"/>
            <a:ext cx="5569714" cy="103722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Phillip G. Bradford</a:t>
            </a:r>
          </a:p>
          <a:p>
            <a:pPr algn="l"/>
            <a:r>
              <a:rPr lang="en-US" dirty="0">
                <a:solidFill>
                  <a:srgbClr val="0070C0"/>
                </a:solidFill>
                <a:ea typeface="Calibri"/>
                <a:cs typeface="Calibri"/>
              </a:rPr>
              <a:t>University of Connecticut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391A-3537-1C7A-562C-621BC5D9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3DoF or 6DoF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CE65A-6250-8F91-C713-360CD71F9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content is protected and may not be shared, uploaded, or distributed</a:t>
            </a:r>
          </a:p>
        </p:txBody>
      </p:sp>
      <p:pic>
        <p:nvPicPr>
          <p:cNvPr id="5" name="Graphic 5" descr="User with solid fill">
            <a:extLst>
              <a:ext uri="{FF2B5EF4-FFF2-40B4-BE49-F238E27FC236}">
                <a16:creationId xmlns:a16="http://schemas.microsoft.com/office/drawing/2014/main" id="{124FA7C4-8C0E-4D52-6CF4-B0AAF02E6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100" y="2870200"/>
            <a:ext cx="914400" cy="914400"/>
          </a:xfrm>
          <a:prstGeom prst="rect">
            <a:avLst/>
          </a:prstGeom>
        </p:spPr>
      </p:pic>
      <p:pic>
        <p:nvPicPr>
          <p:cNvPr id="6" name="Graphic 6" descr="3d Glasses with solid fill">
            <a:extLst>
              <a:ext uri="{FF2B5EF4-FFF2-40B4-BE49-F238E27FC236}">
                <a16:creationId xmlns:a16="http://schemas.microsoft.com/office/drawing/2014/main" id="{4E7B4F9E-4DD3-1B33-5569-9D443627F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1575" y="2974975"/>
            <a:ext cx="914400" cy="914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265938-5959-F544-F88C-6E27AD76AB2D}"/>
              </a:ext>
            </a:extLst>
          </p:cNvPr>
          <p:cNvCxnSpPr/>
          <p:nvPr/>
        </p:nvCxnSpPr>
        <p:spPr>
          <a:xfrm>
            <a:off x="2876550" y="2559050"/>
            <a:ext cx="38100" cy="18669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4EB638-176C-7948-AB96-9DB9FD8C60BD}"/>
              </a:ext>
            </a:extLst>
          </p:cNvPr>
          <p:cNvCxnSpPr>
            <a:cxnSpLocks/>
          </p:cNvCxnSpPr>
          <p:nvPr/>
        </p:nvCxnSpPr>
        <p:spPr>
          <a:xfrm>
            <a:off x="1911350" y="3778249"/>
            <a:ext cx="2082800" cy="127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EB521-8846-CC51-E576-AB387FA3A56B}"/>
              </a:ext>
            </a:extLst>
          </p:cNvPr>
          <p:cNvCxnSpPr>
            <a:cxnSpLocks/>
          </p:cNvCxnSpPr>
          <p:nvPr/>
        </p:nvCxnSpPr>
        <p:spPr>
          <a:xfrm flipV="1">
            <a:off x="1873250" y="3028948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A483D1E-A830-6A60-6AF8-198BA49618E1}"/>
              </a:ext>
            </a:extLst>
          </p:cNvPr>
          <p:cNvSpPr txBox="1"/>
          <p:nvPr/>
        </p:nvSpPr>
        <p:spPr>
          <a:xfrm>
            <a:off x="1625599" y="4851400"/>
            <a:ext cx="24161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Rotation in 3D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76691-3C67-37BF-7792-7BB1D58924EF}"/>
              </a:ext>
            </a:extLst>
          </p:cNvPr>
          <p:cNvSpPr txBox="1"/>
          <p:nvPr/>
        </p:nvSpPr>
        <p:spPr>
          <a:xfrm>
            <a:off x="6375398" y="4851399"/>
            <a:ext cx="307657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Translation in 3D</a:t>
            </a:r>
            <a:endParaRPr lang="en-US" sz="2400">
              <a:cs typeface="Calibri" panose="020F0502020204030204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98536-A595-5D4E-9D11-6FA9BB86DAF7}"/>
              </a:ext>
            </a:extLst>
          </p:cNvPr>
          <p:cNvCxnSpPr>
            <a:cxnSpLocks/>
          </p:cNvCxnSpPr>
          <p:nvPr/>
        </p:nvCxnSpPr>
        <p:spPr>
          <a:xfrm>
            <a:off x="7334250" y="2749549"/>
            <a:ext cx="38100" cy="18669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22D473-FD09-56EA-F705-003E1180A02F}"/>
              </a:ext>
            </a:extLst>
          </p:cNvPr>
          <p:cNvCxnSpPr>
            <a:cxnSpLocks/>
          </p:cNvCxnSpPr>
          <p:nvPr/>
        </p:nvCxnSpPr>
        <p:spPr>
          <a:xfrm>
            <a:off x="6369050" y="3968748"/>
            <a:ext cx="2082800" cy="1270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792B8F-D377-0888-6286-3EF84BF58103}"/>
              </a:ext>
            </a:extLst>
          </p:cNvPr>
          <p:cNvCxnSpPr>
            <a:cxnSpLocks/>
          </p:cNvCxnSpPr>
          <p:nvPr/>
        </p:nvCxnSpPr>
        <p:spPr>
          <a:xfrm flipV="1">
            <a:off x="6330949" y="3219447"/>
            <a:ext cx="2171700" cy="1397000"/>
          </a:xfrm>
          <a:prstGeom prst="straightConnector1">
            <a:avLst/>
          </a:prstGeom>
          <a:ln>
            <a:solidFill>
              <a:srgbClr val="0070C0"/>
            </a:solidFill>
            <a:prstDash val="dash"/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62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1C76-DDF1-E6A0-07A3-A8C66B70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 and orbit; camera &amp; 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701C-DE3A-5C2E-6FAE-7426A8EA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a-earth-spin-and-orbit.</a:t>
            </a:r>
            <a:r>
              <a:rPr lang="en-US" dirty="0">
                <a:solidFill>
                  <a:srgbClr val="FF0000"/>
                </a:solidFill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3032627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C53F79-2BE7-9D02-E76B-9170C7456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7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79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BE20-677D-4B4F-44B7-9A84D1548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Learning plan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CC263D-27AE-E86F-7091-6D2561F5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114202"/>
              </p:ext>
            </p:extLst>
          </p:nvPr>
        </p:nvGraphicFramePr>
        <p:xfrm>
          <a:off x="680674" y="1691735"/>
          <a:ext cx="11128201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3444">
                  <a:extLst>
                    <a:ext uri="{9D8B030D-6E8A-4147-A177-3AD203B41FA5}">
                      <a16:colId xmlns:a16="http://schemas.microsoft.com/office/drawing/2014/main" val="1160588841"/>
                    </a:ext>
                  </a:extLst>
                </a:gridCol>
                <a:gridCol w="7014757">
                  <a:extLst>
                    <a:ext uri="{9D8B030D-6E8A-4147-A177-3AD203B41FA5}">
                      <a16:colId xmlns:a16="http://schemas.microsoft.com/office/drawing/2014/main" val="209158344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Introduction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Overview – outline goals </a:t>
                      </a:r>
                      <a:endParaRPr lang="en-US" sz="2000" dirty="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effectLst/>
                        </a:rPr>
                        <a:t>Setting up google cardboard with glitch.com system </a:t>
                      </a:r>
                      <a:endParaRPr lang="en-US" sz="2000" b="0" i="0" dirty="0"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2577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A-frame basics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3853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Foundations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966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A-frame components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69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Three.JS and A-frame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141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Entity component architecture (ECA)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86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effectLst/>
                        </a:rPr>
                        <a:t>A-frame and planets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68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and animations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005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Conclusion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98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73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Light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ambient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directional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Cameras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Apertures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Field of view</a:t>
            </a: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	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13F-90A4-2843-29AA-7ED509064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72E80-7FB8-BC4C-61AF-0EAD13EB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8804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Ambient light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&lt;a-entity id="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-light" light="type: ambient; intensity:1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color:#BBBBBB; "&gt; &lt;/a-entity&gt;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Directional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0070C0"/>
                </a:solidFill>
              </a:rPr>
              <a:t>&lt;a-entity light="type: directional; color:#BBBBBB; intensity: 1"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FF0000"/>
                </a:solidFill>
              </a:rPr>
              <a:t>position="20 200 100"</a:t>
            </a:r>
            <a:r>
              <a:rPr lang="en-US" b="1" dirty="0">
                <a:solidFill>
                  <a:srgbClr val="0070C0"/>
                </a:solidFill>
              </a:rPr>
              <a:t>&gt;&lt;/a-entity&gt;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4E1B-0E9E-53BA-99ED-3D1EFD2C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Cameras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AE6CF-532A-5875-63A7-A67189A5C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Default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&lt;a-entity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"active: true"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look-controls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wasd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-controls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position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=</a:t>
            </a:r>
            <a:r>
              <a:rPr lang="en-US" b="0" i="0" dirty="0">
                <a:solidFill>
                  <a:srgbClr val="44BB88"/>
                </a:solidFill>
                <a:effectLst/>
                <a:latin typeface="Fira Mono" panose="020F0502020204030204" pitchFamily="49" charset="0"/>
              </a:rPr>
              <a:t>"0 1.6 0"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2973B7"/>
                </a:solidFill>
                <a:latin typeface="Fira Mono" panose="020F0502020204030204" pitchFamily="49" charset="0"/>
              </a:rPr>
              <a:t>  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data-</a:t>
            </a:r>
            <a:r>
              <a:rPr lang="en-US" b="0" i="0" dirty="0" err="1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aframe</a:t>
            </a:r>
            <a:r>
              <a:rPr lang="en-US" b="0" i="0" dirty="0">
                <a:solidFill>
                  <a:srgbClr val="E96900"/>
                </a:solidFill>
                <a:effectLst/>
                <a:latin typeface="Fira Mono" panose="020F0502020204030204" pitchFamily="49" charset="0"/>
              </a:rPr>
              <a:t>-default-camera</a:t>
            </a:r>
            <a:r>
              <a:rPr lang="en-US" b="0" i="0" dirty="0">
                <a:solidFill>
                  <a:srgbClr val="2973B7"/>
                </a:solidFill>
                <a:effectLst/>
                <a:latin typeface="Fira Mono" panose="020F0502020204030204" pitchFamily="49" charset="0"/>
              </a:rPr>
              <a:t>&gt;&lt;/a-entity&gt;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448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FFF10-A6E5-7FD1-79A3-C439697B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VR images /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98E0B-F179-9CCA-D979-7C2CA7F53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360</a:t>
            </a:r>
            <a:r>
              <a:rPr lang="en-US" baseline="30000" dirty="0"/>
              <a:t>o</a:t>
            </a:r>
            <a:r>
              <a:rPr lang="en-US" dirty="0"/>
              <a:t> images / videos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Put in the camera’s perspective </a:t>
            </a:r>
          </a:p>
          <a:p>
            <a:pPr marL="0" indent="0">
              <a:buNone/>
            </a:pPr>
            <a:r>
              <a:rPr lang="en-US" dirty="0"/>
              <a:t>	Camera defaults to (0,</a:t>
            </a:r>
            <a:r>
              <a:rPr lang="en-US" dirty="0">
                <a:solidFill>
                  <a:srgbClr val="FF0000"/>
                </a:solidFill>
              </a:rPr>
              <a:t>1.6</a:t>
            </a:r>
            <a:r>
              <a:rPr lang="en-US" dirty="0"/>
              <a:t>,0)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27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EDB1D-7CE8-A5EB-B5A0-EB9B55947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see the camera?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7E18E-4B91-BA64-4778-5C914E4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A-frame Inspector: </a:t>
            </a:r>
            <a:r>
              <a:rPr lang="en-US" dirty="0">
                <a:solidFill>
                  <a:schemeClr val="accent1"/>
                </a:solidFill>
              </a:rPr>
              <a:t>&lt;CTRL&gt;-&lt;ALT&gt;-I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20F77E-038B-E81B-0BF0-25289ACD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61" y="2996238"/>
            <a:ext cx="4305982" cy="318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4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61D0-C5B2-8876-90C7-3FCCA2EC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A-camera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E714D-CBA0-A158-1805-5308C00A9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t-IT" dirty="0"/>
              <a:t>&lt;a-scene&gt;</a:t>
            </a:r>
          </a:p>
          <a:p>
            <a:pPr marL="0" indent="0">
              <a:buNone/>
            </a:pPr>
            <a:r>
              <a:rPr lang="it-IT" dirty="0"/>
              <a:t>	&lt;a-camera position="0 -1.6 4.5"&gt;&lt;/a-camera&gt;</a:t>
            </a:r>
          </a:p>
          <a:p>
            <a:pPr marL="0" indent="0">
              <a:buNone/>
            </a:pPr>
            <a:r>
              <a:rPr lang="it-IT" dirty="0"/>
              <a:t>&lt;/a-scene&gt;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9C46EE-DC1B-ABF3-1AAE-92F6E33090D6}"/>
              </a:ext>
            </a:extLst>
          </p:cNvPr>
          <p:cNvSpPr/>
          <p:nvPr/>
        </p:nvSpPr>
        <p:spPr>
          <a:xfrm>
            <a:off x="7414590" y="1441174"/>
            <a:ext cx="3329609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a-box-camera.html</a:t>
            </a:r>
          </a:p>
        </p:txBody>
      </p:sp>
    </p:spTree>
    <p:extLst>
      <p:ext uri="{BB962C8B-B14F-4D97-AF65-F5344CB8AC3E}">
        <p14:creationId xmlns:p14="http://schemas.microsoft.com/office/powerpoint/2010/main" val="400908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884</TotalTime>
  <Words>392</Words>
  <Application>Microsoft Office PowerPoint</Application>
  <PresentationFormat>Widescreen</PresentationFormat>
  <Paragraphs>94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Meiryo</vt:lpstr>
      <vt:lpstr>Arial</vt:lpstr>
      <vt:lpstr>Calibri</vt:lpstr>
      <vt:lpstr>Calibri Light</vt:lpstr>
      <vt:lpstr>Fira Mono</vt:lpstr>
      <vt:lpstr>office theme</vt:lpstr>
      <vt:lpstr>AR/VR Workshop Cameras and lights</vt:lpstr>
      <vt:lpstr>Learning plan</vt:lpstr>
      <vt:lpstr>Outline</vt:lpstr>
      <vt:lpstr>Light</vt:lpstr>
      <vt:lpstr>Cameras</vt:lpstr>
      <vt:lpstr>VR images / videos</vt:lpstr>
      <vt:lpstr>How do we see the camera?</vt:lpstr>
      <vt:lpstr>A-camera</vt:lpstr>
      <vt:lpstr>Camera </vt:lpstr>
      <vt:lpstr>Perspective Camera</vt:lpstr>
      <vt:lpstr>3DoF or 6DoF</vt:lpstr>
      <vt:lpstr>Perspective Camera()</vt:lpstr>
      <vt:lpstr>Rotation and orbit; camera &amp; lights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Bradford, Phillip</dc:creator>
  <cp:lastModifiedBy>Bradford, Phillip</cp:lastModifiedBy>
  <cp:revision>175</cp:revision>
  <dcterms:created xsi:type="dcterms:W3CDTF">2023-10-08T23:58:23Z</dcterms:created>
  <dcterms:modified xsi:type="dcterms:W3CDTF">2024-10-19T15:23:59Z</dcterms:modified>
</cp:coreProperties>
</file>

<file path=docProps/thumbnail.jpeg>
</file>